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83" r:id="rId7"/>
    <p:sldId id="284" r:id="rId8"/>
    <p:sldId id="291" r:id="rId9"/>
    <p:sldId id="280" r:id="rId10"/>
    <p:sldId id="271" r:id="rId11"/>
    <p:sldId id="273" r:id="rId12"/>
    <p:sldId id="275" r:id="rId13"/>
    <p:sldId id="276" r:id="rId14"/>
    <p:sldId id="272" r:id="rId15"/>
    <p:sldId id="264" r:id="rId16"/>
    <p:sldId id="289" r:id="rId17"/>
    <p:sldId id="286" r:id="rId18"/>
    <p:sldId id="274" r:id="rId19"/>
    <p:sldId id="288" r:id="rId20"/>
    <p:sldId id="281" r:id="rId21"/>
  </p:sldIdLst>
  <p:sldSz cx="12192000" cy="6858000"/>
  <p:notesSz cx="7010400" cy="92964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D05"/>
    <a:srgbClr val="7BBE72"/>
    <a:srgbClr val="D6FCD0"/>
    <a:srgbClr val="CCFFCC"/>
    <a:srgbClr val="BEFAB4"/>
    <a:srgbClr val="CCFF66"/>
    <a:srgbClr val="FFFFFF"/>
    <a:srgbClr val="E6E7E5"/>
    <a:srgbClr val="DEFFC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6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F20FD-EDA9-4B9D-A90A-F7439CC380A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23B84D-C52D-477E-AAAC-0AEEE7A4F6D3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VISIÓN MISIÓN</a:t>
          </a:r>
          <a:endParaRPr lang="es-ES" dirty="0">
            <a:solidFill>
              <a:schemeClr val="tx1"/>
            </a:solidFill>
          </a:endParaRPr>
        </a:p>
      </dgm:t>
    </dgm:pt>
    <dgm:pt modelId="{317DB47E-1BA0-498D-89D8-24087612FA93}" type="parTrans" cxnId="{A821D66B-2A52-404C-A9EA-BE6B819A1BD2}">
      <dgm:prSet/>
      <dgm:spPr/>
      <dgm:t>
        <a:bodyPr/>
        <a:lstStyle/>
        <a:p>
          <a:endParaRPr lang="es-ES"/>
        </a:p>
      </dgm:t>
    </dgm:pt>
    <dgm:pt modelId="{16F09A4F-10C0-400E-8D44-F68AE19D5213}" type="sibTrans" cxnId="{A821D66B-2A52-404C-A9EA-BE6B819A1BD2}">
      <dgm:prSet/>
      <dgm:spPr/>
      <dgm:t>
        <a:bodyPr/>
        <a:lstStyle/>
        <a:p>
          <a:endParaRPr lang="es-ES"/>
        </a:p>
      </dgm:t>
    </dgm:pt>
    <dgm:pt modelId="{4F746FD0-A9D3-4001-8AB7-3B19668C3379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PLAN</a:t>
          </a:r>
          <a:endParaRPr lang="es-ES" dirty="0">
            <a:solidFill>
              <a:schemeClr val="tx1"/>
            </a:solidFill>
          </a:endParaRPr>
        </a:p>
      </dgm:t>
    </dgm:pt>
    <dgm:pt modelId="{2A21C6AB-0CC8-4954-ABEE-933C39E39626}" type="parTrans" cxnId="{91E13718-F6FE-4EF5-9905-E34643AC9B56}">
      <dgm:prSet/>
      <dgm:spPr/>
      <dgm:t>
        <a:bodyPr/>
        <a:lstStyle/>
        <a:p>
          <a:endParaRPr lang="es-ES"/>
        </a:p>
      </dgm:t>
    </dgm:pt>
    <dgm:pt modelId="{BBD153EC-EB9C-4478-9C59-5BB17390A937}" type="sibTrans" cxnId="{91E13718-F6FE-4EF5-9905-E34643AC9B56}">
      <dgm:prSet/>
      <dgm:spPr/>
      <dgm:t>
        <a:bodyPr/>
        <a:lstStyle/>
        <a:p>
          <a:endParaRPr lang="es-ES"/>
        </a:p>
      </dgm:t>
    </dgm:pt>
    <dgm:pt modelId="{94778B7B-F204-49B0-A0AE-9C64A2720E1A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OBJETIVOS</a:t>
          </a:r>
          <a:endParaRPr lang="es-ES" dirty="0">
            <a:solidFill>
              <a:schemeClr val="tx1"/>
            </a:solidFill>
          </a:endParaRPr>
        </a:p>
      </dgm:t>
    </dgm:pt>
    <dgm:pt modelId="{A8726FCE-820C-4077-8948-B18C25895EDD}" type="parTrans" cxnId="{9BC0789A-B67F-4303-AB1C-1779E312B552}">
      <dgm:prSet/>
      <dgm:spPr/>
      <dgm:t>
        <a:bodyPr/>
        <a:lstStyle/>
        <a:p>
          <a:endParaRPr lang="es-ES"/>
        </a:p>
      </dgm:t>
    </dgm:pt>
    <dgm:pt modelId="{915E4B77-B52E-46A5-ABE2-84942D952552}" type="sibTrans" cxnId="{9BC0789A-B67F-4303-AB1C-1779E312B552}">
      <dgm:prSet/>
      <dgm:spPr/>
      <dgm:t>
        <a:bodyPr/>
        <a:lstStyle/>
        <a:p>
          <a:endParaRPr lang="es-ES"/>
        </a:p>
      </dgm:t>
    </dgm:pt>
    <dgm:pt modelId="{9BE6C8F2-7118-402E-83D8-12CB971C9EC4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PROCESOS</a:t>
          </a:r>
          <a:r>
            <a:rPr lang="es-ES" dirty="0" smtClean="0"/>
            <a:t> </a:t>
          </a:r>
          <a:r>
            <a:rPr lang="es-ES" dirty="0" smtClean="0">
              <a:solidFill>
                <a:schemeClr val="tx1"/>
              </a:solidFill>
            </a:rPr>
            <a:t>ESTRATÉGICOS</a:t>
          </a:r>
          <a:endParaRPr lang="es-ES" dirty="0">
            <a:solidFill>
              <a:schemeClr val="tx1"/>
            </a:solidFill>
          </a:endParaRPr>
        </a:p>
      </dgm:t>
    </dgm:pt>
    <dgm:pt modelId="{E81DBEF4-BAB0-4516-8D7E-22F3D1D36C52}" type="parTrans" cxnId="{92BFAAB4-9C83-4867-9410-ABD47271FAF2}">
      <dgm:prSet/>
      <dgm:spPr/>
      <dgm:t>
        <a:bodyPr/>
        <a:lstStyle/>
        <a:p>
          <a:endParaRPr lang="es-ES"/>
        </a:p>
      </dgm:t>
    </dgm:pt>
    <dgm:pt modelId="{F90860D5-0F95-45D1-8177-7B9B940E52FF}" type="sibTrans" cxnId="{92BFAAB4-9C83-4867-9410-ABD47271FAF2}">
      <dgm:prSet/>
      <dgm:spPr/>
      <dgm:t>
        <a:bodyPr/>
        <a:lstStyle/>
        <a:p>
          <a:endParaRPr lang="es-ES"/>
        </a:p>
      </dgm:t>
    </dgm:pt>
    <dgm:pt modelId="{5E1ADA31-B016-419A-90DE-B3540DA418F1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RESULTADOS</a:t>
          </a:r>
          <a:endParaRPr lang="es-ES" dirty="0">
            <a:solidFill>
              <a:schemeClr val="tx1"/>
            </a:solidFill>
          </a:endParaRPr>
        </a:p>
      </dgm:t>
    </dgm:pt>
    <dgm:pt modelId="{C71BB1E6-7CC2-4D47-A950-AB0BA57633F9}" type="parTrans" cxnId="{C7ABB371-217D-492E-BDEB-F5A0B9FB6E28}">
      <dgm:prSet/>
      <dgm:spPr/>
      <dgm:t>
        <a:bodyPr/>
        <a:lstStyle/>
        <a:p>
          <a:endParaRPr lang="es-ES"/>
        </a:p>
      </dgm:t>
    </dgm:pt>
    <dgm:pt modelId="{83FB6677-DB35-41B2-9FE4-DBFDD938C7AD}" type="sibTrans" cxnId="{C7ABB371-217D-492E-BDEB-F5A0B9FB6E28}">
      <dgm:prSet/>
      <dgm:spPr/>
      <dgm:t>
        <a:bodyPr/>
        <a:lstStyle/>
        <a:p>
          <a:endParaRPr lang="es-ES"/>
        </a:p>
      </dgm:t>
    </dgm:pt>
    <dgm:pt modelId="{58AEC158-061E-44A9-8FD8-6985FD9CBDA7}" type="pres">
      <dgm:prSet presAssocID="{66BF20FD-EDA9-4B9D-A90A-F7439CC380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C959FA9-2377-4CE9-BA2E-B9DF1350E108}" type="pres">
      <dgm:prSet presAssocID="{66BF20FD-EDA9-4B9D-A90A-F7439CC380AC}" presName="cycle" presStyleCnt="0"/>
      <dgm:spPr/>
    </dgm:pt>
    <dgm:pt modelId="{3C40E6BE-DD85-404E-874C-609780D98AF2}" type="pres">
      <dgm:prSet presAssocID="{2723B84D-C52D-477E-AAAC-0AEEE7A4F6D3}" presName="nodeFirstNode" presStyleLbl="node1" presStyleIdx="0" presStyleCnt="5" custScaleX="1081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17920F-8FCF-450F-A576-C58F9AE97FF9}" type="pres">
      <dgm:prSet presAssocID="{16F09A4F-10C0-400E-8D44-F68AE19D5213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BDEDAB9E-1A64-4847-85AC-F17E1D651431}" type="pres">
      <dgm:prSet presAssocID="{4F746FD0-A9D3-4001-8AB7-3B19668C337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30AE31-6735-4452-B57E-8B5BAA5739A5}" type="pres">
      <dgm:prSet presAssocID="{94778B7B-F204-49B0-A0AE-9C64A2720E1A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A0DE79-DF28-482B-96C2-11EDAFA3B208}" type="pres">
      <dgm:prSet presAssocID="{9BE6C8F2-7118-402E-83D8-12CB971C9EC4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36D090-2C01-4209-948D-A4702FA6A9C1}" type="pres">
      <dgm:prSet presAssocID="{5E1ADA31-B016-419A-90DE-B3540DA418F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C0789A-B67F-4303-AB1C-1779E312B552}" srcId="{66BF20FD-EDA9-4B9D-A90A-F7439CC380AC}" destId="{94778B7B-F204-49B0-A0AE-9C64A2720E1A}" srcOrd="2" destOrd="0" parTransId="{A8726FCE-820C-4077-8948-B18C25895EDD}" sibTransId="{915E4B77-B52E-46A5-ABE2-84942D952552}"/>
    <dgm:cxn modelId="{CE34F375-994E-4956-9A82-9D01C6C4FFF9}" type="presOf" srcId="{9BE6C8F2-7118-402E-83D8-12CB971C9EC4}" destId="{FEA0DE79-DF28-482B-96C2-11EDAFA3B208}" srcOrd="0" destOrd="0" presId="urn:microsoft.com/office/officeart/2005/8/layout/cycle3"/>
    <dgm:cxn modelId="{A821D66B-2A52-404C-A9EA-BE6B819A1BD2}" srcId="{66BF20FD-EDA9-4B9D-A90A-F7439CC380AC}" destId="{2723B84D-C52D-477E-AAAC-0AEEE7A4F6D3}" srcOrd="0" destOrd="0" parTransId="{317DB47E-1BA0-498D-89D8-24087612FA93}" sibTransId="{16F09A4F-10C0-400E-8D44-F68AE19D5213}"/>
    <dgm:cxn modelId="{92BFAAB4-9C83-4867-9410-ABD47271FAF2}" srcId="{66BF20FD-EDA9-4B9D-A90A-F7439CC380AC}" destId="{9BE6C8F2-7118-402E-83D8-12CB971C9EC4}" srcOrd="3" destOrd="0" parTransId="{E81DBEF4-BAB0-4516-8D7E-22F3D1D36C52}" sibTransId="{F90860D5-0F95-45D1-8177-7B9B940E52FF}"/>
    <dgm:cxn modelId="{75682682-9425-4588-A270-2E2D9100B81D}" type="presOf" srcId="{94778B7B-F204-49B0-A0AE-9C64A2720E1A}" destId="{C230AE31-6735-4452-B57E-8B5BAA5739A5}" srcOrd="0" destOrd="0" presId="urn:microsoft.com/office/officeart/2005/8/layout/cycle3"/>
    <dgm:cxn modelId="{91E13718-F6FE-4EF5-9905-E34643AC9B56}" srcId="{66BF20FD-EDA9-4B9D-A90A-F7439CC380AC}" destId="{4F746FD0-A9D3-4001-8AB7-3B19668C3379}" srcOrd="1" destOrd="0" parTransId="{2A21C6AB-0CC8-4954-ABEE-933C39E39626}" sibTransId="{BBD153EC-EB9C-4478-9C59-5BB17390A937}"/>
    <dgm:cxn modelId="{01910087-85DF-4E8E-BD10-8356E65287F8}" type="presOf" srcId="{5E1ADA31-B016-419A-90DE-B3540DA418F1}" destId="{9436D090-2C01-4209-948D-A4702FA6A9C1}" srcOrd="0" destOrd="0" presId="urn:microsoft.com/office/officeart/2005/8/layout/cycle3"/>
    <dgm:cxn modelId="{7369D851-61A1-4DB7-96E5-048163E85804}" type="presOf" srcId="{2723B84D-C52D-477E-AAAC-0AEEE7A4F6D3}" destId="{3C40E6BE-DD85-404E-874C-609780D98AF2}" srcOrd="0" destOrd="0" presId="urn:microsoft.com/office/officeart/2005/8/layout/cycle3"/>
    <dgm:cxn modelId="{3660E6CC-2F91-44F0-9148-FF54107E7778}" type="presOf" srcId="{4F746FD0-A9D3-4001-8AB7-3B19668C3379}" destId="{BDEDAB9E-1A64-4847-85AC-F17E1D651431}" srcOrd="0" destOrd="0" presId="urn:microsoft.com/office/officeart/2005/8/layout/cycle3"/>
    <dgm:cxn modelId="{42F6ED53-2F34-44AE-96B5-2CA0C89ADB56}" type="presOf" srcId="{66BF20FD-EDA9-4B9D-A90A-F7439CC380AC}" destId="{58AEC158-061E-44A9-8FD8-6985FD9CBDA7}" srcOrd="0" destOrd="0" presId="urn:microsoft.com/office/officeart/2005/8/layout/cycle3"/>
    <dgm:cxn modelId="{C7ABB371-217D-492E-BDEB-F5A0B9FB6E28}" srcId="{66BF20FD-EDA9-4B9D-A90A-F7439CC380AC}" destId="{5E1ADA31-B016-419A-90DE-B3540DA418F1}" srcOrd="4" destOrd="0" parTransId="{C71BB1E6-7CC2-4D47-A950-AB0BA57633F9}" sibTransId="{83FB6677-DB35-41B2-9FE4-DBFDD938C7AD}"/>
    <dgm:cxn modelId="{3855C9BB-C502-4792-85F6-ABED75ED64BE}" type="presOf" srcId="{16F09A4F-10C0-400E-8D44-F68AE19D5213}" destId="{FC17920F-8FCF-450F-A576-C58F9AE97FF9}" srcOrd="0" destOrd="0" presId="urn:microsoft.com/office/officeart/2005/8/layout/cycle3"/>
    <dgm:cxn modelId="{F58E185A-B2F4-44AB-AF14-7A2A2D7A378D}" type="presParOf" srcId="{58AEC158-061E-44A9-8FD8-6985FD9CBDA7}" destId="{3C959FA9-2377-4CE9-BA2E-B9DF1350E108}" srcOrd="0" destOrd="0" presId="urn:microsoft.com/office/officeart/2005/8/layout/cycle3"/>
    <dgm:cxn modelId="{CE5A127E-DF1A-40E4-83D3-43804415E88C}" type="presParOf" srcId="{3C959FA9-2377-4CE9-BA2E-B9DF1350E108}" destId="{3C40E6BE-DD85-404E-874C-609780D98AF2}" srcOrd="0" destOrd="0" presId="urn:microsoft.com/office/officeart/2005/8/layout/cycle3"/>
    <dgm:cxn modelId="{F37CD159-6AFF-4981-9081-37C122D2FB33}" type="presParOf" srcId="{3C959FA9-2377-4CE9-BA2E-B9DF1350E108}" destId="{FC17920F-8FCF-450F-A576-C58F9AE97FF9}" srcOrd="1" destOrd="0" presId="urn:microsoft.com/office/officeart/2005/8/layout/cycle3"/>
    <dgm:cxn modelId="{9298B44E-505D-4C1F-9BCB-8A22347162C2}" type="presParOf" srcId="{3C959FA9-2377-4CE9-BA2E-B9DF1350E108}" destId="{BDEDAB9E-1A64-4847-85AC-F17E1D651431}" srcOrd="2" destOrd="0" presId="urn:microsoft.com/office/officeart/2005/8/layout/cycle3"/>
    <dgm:cxn modelId="{DAB5C8B9-F724-4C00-BF18-0DA88B4ABA0A}" type="presParOf" srcId="{3C959FA9-2377-4CE9-BA2E-B9DF1350E108}" destId="{C230AE31-6735-4452-B57E-8B5BAA5739A5}" srcOrd="3" destOrd="0" presId="urn:microsoft.com/office/officeart/2005/8/layout/cycle3"/>
    <dgm:cxn modelId="{E11C4C8F-767F-43D9-A5B4-2BB3DD0A40B3}" type="presParOf" srcId="{3C959FA9-2377-4CE9-BA2E-B9DF1350E108}" destId="{FEA0DE79-DF28-482B-96C2-11EDAFA3B208}" srcOrd="4" destOrd="0" presId="urn:microsoft.com/office/officeart/2005/8/layout/cycle3"/>
    <dgm:cxn modelId="{A90E6C4E-F8B4-402D-B42F-C8248CDE12DC}" type="presParOf" srcId="{3C959FA9-2377-4CE9-BA2E-B9DF1350E108}" destId="{9436D090-2C01-4209-948D-A4702FA6A9C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7920F-8FCF-450F-A576-C58F9AE97FF9}">
      <dsp:nvSpPr>
        <dsp:cNvPr id="0" name=""/>
        <dsp:cNvSpPr/>
      </dsp:nvSpPr>
      <dsp:spPr>
        <a:xfrm>
          <a:off x="1864448" y="-82297"/>
          <a:ext cx="4399103" cy="4399103"/>
        </a:xfrm>
        <a:prstGeom prst="circularArrow">
          <a:avLst>
            <a:gd name="adj1" fmla="val 5544"/>
            <a:gd name="adj2" fmla="val 330680"/>
            <a:gd name="adj3" fmla="val 13579299"/>
            <a:gd name="adj4" fmla="val 17506828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0E6BE-DD85-404E-874C-609780D98AF2}">
      <dsp:nvSpPr>
        <dsp:cNvPr id="0" name=""/>
        <dsp:cNvSpPr/>
      </dsp:nvSpPr>
      <dsp:spPr>
        <a:xfrm>
          <a:off x="2948037" y="1009"/>
          <a:ext cx="2231924" cy="103187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VISIÓN MISIÓN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2998409" y="51381"/>
        <a:ext cx="2131180" cy="931130"/>
      </dsp:txXfrm>
    </dsp:sp>
    <dsp:sp modelId="{BDEDAB9E-1A64-4847-85AC-F17E1D651431}">
      <dsp:nvSpPr>
        <dsp:cNvPr id="0" name=""/>
        <dsp:cNvSpPr/>
      </dsp:nvSpPr>
      <dsp:spPr>
        <a:xfrm>
          <a:off x="4816259" y="1297259"/>
          <a:ext cx="2063749" cy="103187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PLAN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4866631" y="1347631"/>
        <a:ext cx="1963005" cy="931130"/>
      </dsp:txXfrm>
    </dsp:sp>
    <dsp:sp modelId="{C230AE31-6735-4452-B57E-8B5BAA5739A5}">
      <dsp:nvSpPr>
        <dsp:cNvPr id="0" name=""/>
        <dsp:cNvSpPr/>
      </dsp:nvSpPr>
      <dsp:spPr>
        <a:xfrm>
          <a:off x="4134780" y="3394635"/>
          <a:ext cx="2063749" cy="103187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OBJETIVOS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4185152" y="3445007"/>
        <a:ext cx="1963005" cy="931130"/>
      </dsp:txXfrm>
    </dsp:sp>
    <dsp:sp modelId="{FEA0DE79-DF28-482B-96C2-11EDAFA3B208}">
      <dsp:nvSpPr>
        <dsp:cNvPr id="0" name=""/>
        <dsp:cNvSpPr/>
      </dsp:nvSpPr>
      <dsp:spPr>
        <a:xfrm>
          <a:off x="1929469" y="3394635"/>
          <a:ext cx="2063749" cy="103187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PROCESOS</a:t>
          </a:r>
          <a:r>
            <a:rPr lang="es-ES" sz="2300" kern="1200" dirty="0" smtClean="0"/>
            <a:t> </a:t>
          </a:r>
          <a:r>
            <a:rPr lang="es-ES" sz="2300" kern="1200" dirty="0" smtClean="0">
              <a:solidFill>
                <a:schemeClr val="tx1"/>
              </a:solidFill>
            </a:rPr>
            <a:t>ESTRATÉGICOS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1979841" y="3445007"/>
        <a:ext cx="1963005" cy="931130"/>
      </dsp:txXfrm>
    </dsp:sp>
    <dsp:sp modelId="{9436D090-2C01-4209-948D-A4702FA6A9C1}">
      <dsp:nvSpPr>
        <dsp:cNvPr id="0" name=""/>
        <dsp:cNvSpPr/>
      </dsp:nvSpPr>
      <dsp:spPr>
        <a:xfrm>
          <a:off x="1247990" y="1297259"/>
          <a:ext cx="2063749" cy="103187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RESULTADOS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1298362" y="1347631"/>
        <a:ext cx="1963005" cy="931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9348EA-B68A-45E0-AA8C-ABDDDA0B5DDC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98137EB-641E-46A5-8F77-CCDD7765D19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6267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D2C0A7-A7F7-416C-AE6F-5B1B73A66D78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C32B4D-5D59-46A1-A1CF-F650323987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16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994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585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143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676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567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951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472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800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558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412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694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A71D-F391-40DA-8726-A34900222EE6}" type="datetimeFigureOut">
              <a:rPr lang="es-AR" smtClean="0"/>
              <a:t>1/10/2019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F579-1F5B-4EAB-AD02-D04429BD0D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065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rapettielsa1@gmail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832949" y="129861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ctr"/>
            <a:r>
              <a:rPr lang="es-ES" sz="2800" b="1" i="0" u="none" strike="noStrike" dirty="0" smtClean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La optimización del circuito documental a través de la integración de los componentes de la cadena de procesos</a:t>
            </a:r>
            <a:endParaRPr lang="es-ES" dirty="0">
              <a:solidFill>
                <a:schemeClr val="accent6">
                  <a:lumMod val="50000"/>
                </a:schemeClr>
              </a:solidFill>
              <a:latin typeface="Mangal"/>
            </a:endParaRPr>
          </a:p>
          <a:p>
            <a:pPr marR="0" algn="ctr"/>
            <a:endParaRPr lang="es-AR" dirty="0">
              <a:solidFill>
                <a:prstClr val="black"/>
              </a:solidFill>
              <a:latin typeface="Mangal"/>
            </a:endParaRPr>
          </a:p>
          <a:p>
            <a:pPr marR="0" algn="ctr"/>
            <a:endParaRPr lang="es-AR" dirty="0">
              <a:solidFill>
                <a:prstClr val="black"/>
              </a:solidFill>
              <a:latin typeface="Mangal"/>
            </a:endParaRPr>
          </a:p>
          <a:p>
            <a:pPr marR="0" algn="ctr"/>
            <a:r>
              <a:rPr lang="es-AR" b="1" i="1" dirty="0">
                <a:solidFill>
                  <a:srgbClr val="666666"/>
                </a:solidFill>
                <a:latin typeface="Trebuchet MS" panose="020B0603020202020204" pitchFamily="34" charset="0"/>
              </a:rPr>
              <a:t>2019</a:t>
            </a:r>
            <a:endParaRPr lang="es-AR" dirty="0">
              <a:solidFill>
                <a:prstClr val="black"/>
              </a:solidFill>
              <a:latin typeface="Mangal"/>
            </a:endParaRPr>
          </a:p>
          <a:p>
            <a:pPr marR="0" algn="ctr"/>
            <a:endParaRPr lang="es-AR" dirty="0">
              <a:solidFill>
                <a:prstClr val="black"/>
              </a:solidFill>
              <a:latin typeface="Mangal"/>
            </a:endParaRPr>
          </a:p>
          <a:p>
            <a:pPr marR="0" algn="ctr"/>
            <a:r>
              <a:rPr lang="es-AR" sz="1600" b="1" i="1" u="none" strike="noStrike" baseline="0" dirty="0" smtClean="0">
                <a:solidFill>
                  <a:srgbClr val="666666"/>
                </a:solidFill>
                <a:latin typeface="Trebuchet MS" panose="020B0603020202020204" pitchFamily="34" charset="0"/>
              </a:rPr>
              <a:t>Elsa B. </a:t>
            </a:r>
            <a:r>
              <a:rPr lang="es-AR" sz="1600" b="1" i="1" u="none" strike="noStrike" baseline="0" dirty="0" err="1" smtClean="0">
                <a:solidFill>
                  <a:srgbClr val="666666"/>
                </a:solidFill>
                <a:latin typeface="Trebuchet MS" panose="020B0603020202020204" pitchFamily="34" charset="0"/>
              </a:rPr>
              <a:t>Rapetti</a:t>
            </a:r>
            <a:endParaRPr lang="es-AR" dirty="0">
              <a:solidFill>
                <a:prstClr val="black"/>
              </a:solidFill>
              <a:latin typeface="Mangal"/>
            </a:endParaRPr>
          </a:p>
          <a:p>
            <a:pPr marR="0" algn="ctr"/>
            <a:r>
              <a:rPr lang="es-AR" sz="1600" b="1" i="1" u="none" strike="noStrike" baseline="0" dirty="0" smtClean="0">
                <a:solidFill>
                  <a:srgbClr val="666666"/>
                </a:solidFill>
                <a:latin typeface="Trebuchet MS" panose="020B0603020202020204" pitchFamily="34" charset="0"/>
              </a:rPr>
              <a:t>Andrés </a:t>
            </a:r>
            <a:r>
              <a:rPr lang="es-AR" sz="1600" b="1" i="1" u="none" strike="noStrike" baseline="0" dirty="0" err="1" smtClean="0">
                <a:solidFill>
                  <a:srgbClr val="666666"/>
                </a:solidFill>
                <a:latin typeface="Trebuchet MS" panose="020B0603020202020204" pitchFamily="34" charset="0"/>
              </a:rPr>
              <a:t>Boiero</a:t>
            </a:r>
            <a:endParaRPr lang="es-AR" dirty="0">
              <a:solidFill>
                <a:prstClr val="black"/>
              </a:solidFill>
              <a:latin typeface="Mangal"/>
            </a:endParaRPr>
          </a:p>
          <a:p>
            <a:pPr marR="0" algn="ctr"/>
            <a:r>
              <a:rPr lang="es-AR" sz="1200" b="1" i="1" u="none" strike="noStrike" baseline="0" dirty="0" smtClean="0">
                <a:solidFill>
                  <a:srgbClr val="666666"/>
                </a:solidFill>
                <a:latin typeface="Trebuchet MS" panose="020B0603020202020204" pitchFamily="34" charset="0"/>
              </a:rPr>
              <a:t>DIRECTORA NACIONAL DE COORDINACIÓN BIBLIOTECOLÓGICA</a:t>
            </a:r>
            <a:endParaRPr lang="es-AR" dirty="0">
              <a:solidFill>
                <a:prstClr val="black"/>
              </a:solidFill>
              <a:latin typeface="Mangal"/>
            </a:endParaRPr>
          </a:p>
          <a:p>
            <a:pPr marR="0" algn="ctr"/>
            <a:r>
              <a:rPr lang="es-ES" sz="1200" b="1" i="1" u="none" strike="noStrike" baseline="0" dirty="0" smtClean="0">
                <a:solidFill>
                  <a:srgbClr val="666666"/>
                </a:solidFill>
                <a:latin typeface="Trebuchet MS" panose="020B0603020202020204" pitchFamily="34" charset="0"/>
              </a:rPr>
              <a:t>JEFE DEPARTAMENTO DE DESARROLLO DE LA COLECCIÓN</a:t>
            </a:r>
            <a:endParaRPr lang="es-ES" dirty="0">
              <a:solidFill>
                <a:prstClr val="black"/>
              </a:solidFill>
              <a:latin typeface="Mang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08" y="5084248"/>
            <a:ext cx="2365200" cy="17737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483" y="5084273"/>
            <a:ext cx="2365173" cy="17737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049" y="5084271"/>
            <a:ext cx="2365200" cy="17737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949" y="5084251"/>
            <a:ext cx="2365170" cy="1773749"/>
          </a:xfrm>
          <a:prstGeom prst="rect">
            <a:avLst/>
          </a:prstGeom>
        </p:spPr>
      </p:pic>
      <p:pic>
        <p:nvPicPr>
          <p:cNvPr id="1026" name="image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98908" y="341369"/>
            <a:ext cx="2078821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6927460" y="341368"/>
            <a:ext cx="4148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VII Encuentro Nacional de Catalogadores :    </a:t>
            </a:r>
            <a:r>
              <a:rPr lang="es-AR" sz="1200" dirty="0" smtClean="0"/>
              <a:t>Actualidad </a:t>
            </a:r>
            <a:r>
              <a:rPr lang="es-AR" sz="1200" dirty="0"/>
              <a:t>y perspectivas de los servicios técnicos en Argentina</a:t>
            </a:r>
          </a:p>
        </p:txBody>
      </p:sp>
    </p:spTree>
    <p:extLst>
      <p:ext uri="{BB962C8B-B14F-4D97-AF65-F5344CB8AC3E}">
        <p14:creationId xmlns:p14="http://schemas.microsoft.com/office/powerpoint/2010/main" val="30192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12" y="1165123"/>
            <a:ext cx="10781071" cy="5420650"/>
          </a:xfrm>
          <a:prstGeom prst="rect">
            <a:avLst/>
          </a:prstGeom>
        </p:spPr>
      </p:pic>
      <p:pic>
        <p:nvPicPr>
          <p:cNvPr id="3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280788" y="341368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/>
              <a:t>VII Encuentro Nacional de Catalogadores </a:t>
            </a:r>
            <a:r>
              <a:rPr lang="es-AR" sz="1200" b="1" dirty="0"/>
              <a:t>:  </a:t>
            </a:r>
            <a:endParaRPr lang="es-AR" sz="1200" b="1" dirty="0" smtClean="0"/>
          </a:p>
          <a:p>
            <a:r>
              <a:rPr lang="es-AR" sz="1200" b="1" dirty="0" smtClean="0"/>
              <a:t>  </a:t>
            </a:r>
            <a:r>
              <a:rPr lang="es-AR" sz="1200" dirty="0"/>
              <a:t>Actualidad y perspectivas de los servicios técnicos en Argentina</a:t>
            </a:r>
          </a:p>
        </p:txBody>
      </p:sp>
    </p:spTree>
    <p:extLst>
      <p:ext uri="{BB962C8B-B14F-4D97-AF65-F5344CB8AC3E}">
        <p14:creationId xmlns:p14="http://schemas.microsoft.com/office/powerpoint/2010/main" val="33011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62" y="1259604"/>
            <a:ext cx="11017045" cy="5206181"/>
          </a:xfrm>
          <a:prstGeom prst="rect">
            <a:avLst/>
          </a:prstGeom>
        </p:spPr>
      </p:pic>
      <p:pic>
        <p:nvPicPr>
          <p:cNvPr id="3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418437" y="240418"/>
            <a:ext cx="41737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</a:t>
            </a:r>
            <a:r>
              <a:rPr lang="es-AR" sz="1200" b="1" dirty="0"/>
              <a:t>: </a:t>
            </a:r>
            <a:r>
              <a:rPr lang="es-AR" sz="1200" b="1" dirty="0" smtClean="0"/>
              <a:t> </a:t>
            </a:r>
          </a:p>
          <a:p>
            <a:r>
              <a:rPr lang="es-AR" sz="1200" dirty="0" smtClean="0"/>
              <a:t>Actualidad </a:t>
            </a:r>
            <a:r>
              <a:rPr lang="es-AR" sz="1200" dirty="0"/>
              <a:t>y perspectivas de los servicios técnicos en Argentina</a:t>
            </a:r>
          </a:p>
        </p:txBody>
      </p:sp>
    </p:spTree>
    <p:extLst>
      <p:ext uri="{BB962C8B-B14F-4D97-AF65-F5344CB8AC3E}">
        <p14:creationId xmlns:p14="http://schemas.microsoft.com/office/powerpoint/2010/main" val="22419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1014413"/>
            <a:ext cx="5872162" cy="56435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43954" y="341369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100" dirty="0" smtClean="0"/>
              <a:t> </a:t>
            </a:r>
            <a:r>
              <a:rPr lang="es-AR" sz="1200" dirty="0" smtClean="0"/>
              <a:t>Actualidad </a:t>
            </a:r>
            <a:r>
              <a:rPr lang="es-AR" sz="1200" dirty="0"/>
              <a:t>y perspectivas de los servicios técnicos en Argentina</a:t>
            </a:r>
          </a:p>
        </p:txBody>
      </p:sp>
      <p:pic>
        <p:nvPicPr>
          <p:cNvPr id="4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7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278" y="1115574"/>
            <a:ext cx="4927344" cy="5455526"/>
          </a:xfrm>
          <a:prstGeom prst="rect">
            <a:avLst/>
          </a:prstGeom>
        </p:spPr>
      </p:pic>
      <p:pic>
        <p:nvPicPr>
          <p:cNvPr id="3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43954" y="341369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200" dirty="0" smtClean="0"/>
              <a:t> Actualidad </a:t>
            </a:r>
            <a:r>
              <a:rPr lang="es-AR" sz="1200" dirty="0"/>
              <a:t>y perspectivas de los servicios técnicos en Argentina</a:t>
            </a:r>
          </a:p>
        </p:txBody>
      </p:sp>
    </p:spTree>
    <p:extLst>
      <p:ext uri="{BB962C8B-B14F-4D97-AF65-F5344CB8AC3E}">
        <p14:creationId xmlns:p14="http://schemas.microsoft.com/office/powerpoint/2010/main" val="13787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095" y="1166496"/>
            <a:ext cx="7667218" cy="5291453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4" name="Rectángulo 3"/>
          <p:cNvSpPr/>
          <p:nvPr/>
        </p:nvSpPr>
        <p:spPr>
          <a:xfrm>
            <a:off x="7543954" y="341369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100" dirty="0" smtClean="0"/>
              <a:t> </a:t>
            </a:r>
            <a:r>
              <a:rPr lang="es-AR" sz="1200" dirty="0" smtClean="0"/>
              <a:t>Actualidad </a:t>
            </a:r>
            <a:r>
              <a:rPr lang="es-AR" sz="1200" dirty="0"/>
              <a:t>y perspectivas de los servicios técnicos en Argentina</a:t>
            </a:r>
          </a:p>
        </p:txBody>
      </p:sp>
      <p:pic>
        <p:nvPicPr>
          <p:cNvPr id="5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5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928813" y="1504335"/>
            <a:ext cx="8129587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chemeClr val="accent6">
                    <a:lumMod val="50000"/>
                  </a:schemeClr>
                </a:solidFill>
              </a:rPr>
              <a:t>DOCUMENTOS DE POLÍTICAS UTILIZADOS</a:t>
            </a:r>
            <a:endParaRPr lang="es-A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7606" y="1780951"/>
            <a:ext cx="341010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 smtClean="0"/>
          </a:p>
          <a:p>
            <a:r>
              <a:rPr lang="es-AR" b="1" dirty="0" smtClean="0"/>
              <a:t>Desarrollo de la Colección</a:t>
            </a:r>
          </a:p>
          <a:p>
            <a:r>
              <a:rPr lang="es-AR" sz="800" dirty="0"/>
              <a:t>Criterios generales y específicos de selección positiva y negativa. formas de adquisición, lengua, estado de conservación, cantidad de ejemplares Criterios generales y específicos de adquisición. Formas o vías de ingreso.  Centralización de ingresos de materiales, Orden de preferencia y prioritario para la derivación a PT.</a:t>
            </a:r>
          </a:p>
          <a:p>
            <a:r>
              <a:rPr lang="es-AR" sz="800" dirty="0"/>
              <a:t>Criterios generales y específicos de expurgo,</a:t>
            </a:r>
          </a:p>
          <a:p>
            <a:r>
              <a:rPr lang="es-AR" b="1" dirty="0" smtClean="0"/>
              <a:t>Sellado</a:t>
            </a:r>
          </a:p>
          <a:p>
            <a:r>
              <a:rPr lang="es-MX" sz="800" dirty="0"/>
              <a:t>Tipo de procedencias y de egresos de los materiales, tipo de sellos y marcas, tipo de tintas, elementos y colores para el sellado, </a:t>
            </a:r>
            <a:endParaRPr lang="es-AR" sz="800" dirty="0"/>
          </a:p>
          <a:p>
            <a:r>
              <a:rPr lang="es-MX" sz="800" dirty="0"/>
              <a:t>Procedimientos generales y particulares,         Material de “egreso extraordinario” </a:t>
            </a:r>
            <a:endParaRPr lang="es-AR" sz="800" dirty="0"/>
          </a:p>
          <a:p>
            <a:r>
              <a:rPr lang="es-ES" sz="800" dirty="0"/>
              <a:t> </a:t>
            </a:r>
            <a:r>
              <a:rPr lang="es-AR" b="1" dirty="0" smtClean="0"/>
              <a:t>Digitalización</a:t>
            </a:r>
          </a:p>
          <a:p>
            <a:r>
              <a:rPr lang="es-ES" sz="800" dirty="0"/>
              <a:t>Objetivos de la política, personal operativo, técnico y especializado, capacitación y perfeccionamiento, recursos tecnológicos, mobiliarios, espaciales y presupuestarios. </a:t>
            </a:r>
            <a:endParaRPr lang="es-AR" sz="800" dirty="0"/>
          </a:p>
          <a:p>
            <a:r>
              <a:rPr lang="es-ES" sz="800" dirty="0"/>
              <a:t>Acciones pre conversión, acciones de conversión y acciones pos conversión digital</a:t>
            </a:r>
            <a:endParaRPr lang="es-AR" sz="800" dirty="0"/>
          </a:p>
          <a:p>
            <a:r>
              <a:rPr lang="es-ES" sz="800" dirty="0"/>
              <a:t> </a:t>
            </a:r>
            <a:endParaRPr lang="es-AR" sz="800" dirty="0"/>
          </a:p>
          <a:p>
            <a:endParaRPr lang="es-ES" sz="800" b="1" dirty="0"/>
          </a:p>
          <a:p>
            <a:endParaRPr lang="es-AR" b="1" dirty="0"/>
          </a:p>
        </p:txBody>
      </p:sp>
      <p:sp>
        <p:nvSpPr>
          <p:cNvPr id="10" name="Rectángulo 9"/>
          <p:cNvSpPr/>
          <p:nvPr/>
        </p:nvSpPr>
        <p:spPr>
          <a:xfrm>
            <a:off x="7394031" y="2086302"/>
            <a:ext cx="387045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 smtClean="0"/>
              <a:t>Guarda </a:t>
            </a:r>
            <a:r>
              <a:rPr lang="es-AR" b="1" dirty="0"/>
              <a:t>y </a:t>
            </a:r>
            <a:r>
              <a:rPr lang="es-AR" b="1" dirty="0" smtClean="0"/>
              <a:t>Almacenamiento</a:t>
            </a:r>
          </a:p>
          <a:p>
            <a:r>
              <a:rPr lang="es-MX" sz="800" dirty="0"/>
              <a:t>Criterios generales de almacenamiento y guarda de materiales </a:t>
            </a:r>
            <a:r>
              <a:rPr lang="es-MX" sz="800" dirty="0" err="1"/>
              <a:t>bibliograficos</a:t>
            </a:r>
            <a:r>
              <a:rPr lang="es-ES" sz="800" dirty="0"/>
              <a:t>. </a:t>
            </a:r>
            <a:r>
              <a:rPr lang="es-MX" sz="800" dirty="0"/>
              <a:t>conjuntos / kit / multimedios, material complementario, material acompañante </a:t>
            </a:r>
            <a:r>
              <a:rPr lang="es-MX" sz="800" u="sng" dirty="0"/>
              <a:t>no</a:t>
            </a:r>
            <a:r>
              <a:rPr lang="es-MX" sz="800" dirty="0"/>
              <a:t> complementario, suplementos, obras de referencia general y especializada, material bibliográfico de especial valor </a:t>
            </a:r>
            <a:endParaRPr lang="es-AR" sz="800" dirty="0"/>
          </a:p>
          <a:p>
            <a:r>
              <a:rPr lang="es-MX" sz="800" dirty="0"/>
              <a:t>Criterios particulares de almacenamiento y guarda por tipo de materiales y áreas</a:t>
            </a:r>
            <a:endParaRPr lang="es-AR" sz="800" dirty="0"/>
          </a:p>
          <a:p>
            <a:r>
              <a:rPr lang="es-ES" sz="800" dirty="0"/>
              <a:t> </a:t>
            </a:r>
            <a:r>
              <a:rPr lang="es-AR" b="1" dirty="0" smtClean="0"/>
              <a:t>Determinación de Tipo de </a:t>
            </a:r>
          </a:p>
          <a:p>
            <a:r>
              <a:rPr lang="es-AR" b="1" dirty="0" smtClean="0"/>
              <a:t>Publicación</a:t>
            </a:r>
            <a:endParaRPr lang="es-AR" b="1" dirty="0"/>
          </a:p>
          <a:p>
            <a:r>
              <a:rPr lang="es-ES" sz="800" dirty="0" smtClean="0"/>
              <a:t>Tipo </a:t>
            </a:r>
            <a:r>
              <a:rPr lang="es-ES" sz="800" dirty="0"/>
              <a:t>de publicación, cambio en el tipo de publicación, recursos finitos –monografías-, recursos continuos –publicación seriada, recursos integrados. </a:t>
            </a:r>
            <a:endParaRPr lang="es-AR" sz="800" dirty="0"/>
          </a:p>
          <a:p>
            <a:r>
              <a:rPr lang="es-AR" b="1" dirty="0" smtClean="0"/>
              <a:t>Administración </a:t>
            </a:r>
            <a:r>
              <a:rPr lang="es-AR" b="1" dirty="0"/>
              <a:t>de </a:t>
            </a:r>
            <a:r>
              <a:rPr lang="es-AR" b="1" dirty="0" smtClean="0"/>
              <a:t>Inventarios</a:t>
            </a:r>
          </a:p>
          <a:p>
            <a:r>
              <a:rPr lang="es-AR" sz="800" dirty="0" smtClean="0"/>
              <a:t>Criterios de aplicación, Determinación de series</a:t>
            </a:r>
          </a:p>
          <a:p>
            <a:r>
              <a:rPr lang="es-AR" sz="800" dirty="0" smtClean="0"/>
              <a:t>Ingreso al SIGB</a:t>
            </a:r>
          </a:p>
          <a:p>
            <a:r>
              <a:rPr lang="es-AR" b="1" dirty="0"/>
              <a:t>Preservación</a:t>
            </a:r>
          </a:p>
          <a:p>
            <a:r>
              <a:rPr lang="es-AR" sz="800" dirty="0"/>
              <a:t>Criterios, en base a normas internacionales y propias, de diagnóstico, ejecución, control y optimización de las actividades de preservación. planes de emergencia </a:t>
            </a:r>
          </a:p>
          <a:p>
            <a:endParaRPr lang="es-AR" sz="800" b="1" dirty="0"/>
          </a:p>
        </p:txBody>
      </p:sp>
      <p:pic>
        <p:nvPicPr>
          <p:cNvPr id="8196" name="Picture 4" descr="Procesos Técn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219">
            <a:off x="1405396" y="5011183"/>
            <a:ext cx="1842781" cy="15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7186766" y="349835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200" dirty="0"/>
              <a:t>Actualidad y perspectivas de los servicios técnicos en Argentina</a:t>
            </a:r>
          </a:p>
        </p:txBody>
      </p:sp>
      <p:pic>
        <p:nvPicPr>
          <p:cNvPr id="8198" name="Picture 6" descr="Resultado de imagen para depósitos bibliotecas image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75" y="1932219"/>
            <a:ext cx="3114675" cy="14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biblioposiciones.com/wp-content/uploads/2016/07/Biblio2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238">
            <a:off x="6871018" y="5038004"/>
            <a:ext cx="2081890" cy="141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Resultado de imagen para codigo de barras bibliotecas image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846">
            <a:off x="3872102" y="4023137"/>
            <a:ext cx="2735796" cy="16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8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90" y="2429691"/>
            <a:ext cx="3503568" cy="35661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57" y="2429691"/>
            <a:ext cx="3293292" cy="3566160"/>
          </a:xfrm>
          <a:prstGeom prst="rect">
            <a:avLst/>
          </a:prstGeom>
        </p:spPr>
      </p:pic>
      <p:pic>
        <p:nvPicPr>
          <p:cNvPr id="6" name="image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543954" y="341369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200" dirty="0" smtClean="0"/>
              <a:t> Actualidad </a:t>
            </a:r>
            <a:r>
              <a:rPr lang="es-AR" sz="1200" dirty="0"/>
              <a:t>y perspectivas de los servicios técnicos en Argentina</a:t>
            </a:r>
          </a:p>
        </p:txBody>
      </p:sp>
    </p:spTree>
    <p:extLst>
      <p:ext uri="{BB962C8B-B14F-4D97-AF65-F5344CB8AC3E}">
        <p14:creationId xmlns:p14="http://schemas.microsoft.com/office/powerpoint/2010/main" val="37811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79715" y="757647"/>
            <a:ext cx="9771016" cy="6586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s-E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VENTAJAS PARA LAS ÁREAS QUE COMPONEN EL CIRCUITO</a:t>
            </a:r>
          </a:p>
          <a:p>
            <a:endParaRPr lang="es-ES" dirty="0"/>
          </a:p>
          <a:p>
            <a:pPr algn="ctr"/>
            <a:r>
              <a:rPr lang="es-AR" sz="1400" b="1" dirty="0" smtClean="0">
                <a:solidFill>
                  <a:schemeClr val="accent6">
                    <a:lumMod val="75000"/>
                  </a:schemeClr>
                </a:solidFill>
              </a:rPr>
              <a:t>Garantizar </a:t>
            </a:r>
            <a:r>
              <a:rPr lang="es-AR" sz="1400" b="1" dirty="0">
                <a:solidFill>
                  <a:schemeClr val="accent6">
                    <a:lumMod val="75000"/>
                  </a:schemeClr>
                </a:solidFill>
              </a:rPr>
              <a:t>una coordinación y supervisión centralizada con resultados cada vez más eficientes, coherentes y eficaces del trabajo correspondiente al primer tramo de la cadena o circuito documental: selección, adquisición, traslado, almacenamiento temporario, rendición administrativa, valoración (intervenciones de lectura, donante o propietario anterior, edición, etc.), aplicación de medidas patrimoniales, derivación para las acciones de preservación, catalogación, guarda y almacenamiento, egreso de documentos para canje, donación y descarte, así como la labor de registro documental, estadísticas e instrumentos aplicables en las distintas acciones</a:t>
            </a:r>
            <a:r>
              <a:rPr lang="es-AR" sz="1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endParaRPr lang="es-AR" sz="1400" dirty="0"/>
          </a:p>
          <a:p>
            <a:endParaRPr lang="es-ES" sz="1400" dirty="0"/>
          </a:p>
          <a:p>
            <a:pPr algn="ctr"/>
            <a:r>
              <a:rPr lang="es-ES" sz="1400" dirty="0" smtClean="0"/>
              <a:t>Reestructuración espacial del Departamento de Desarrollo de la Colección, División Inventario Monográficos y División Pre-catalogación de Libros (Menor tiempo en traslados y ordenamiento)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 smtClean="0"/>
              <a:t>Reestructuración metodológica</a:t>
            </a:r>
            <a:r>
              <a:rPr lang="es-ES" sz="1400" dirty="0"/>
              <a:t> </a:t>
            </a:r>
            <a:r>
              <a:rPr lang="es-ES" sz="1400" dirty="0" smtClean="0"/>
              <a:t>mediante la aplicación de documentos normativos de políticas y la elaboración y/o actualización de manuales de procedimiento (Optimización de los procesos, unificación de criterios para la toma de decisiones)</a:t>
            </a:r>
          </a:p>
          <a:p>
            <a:pPr algn="ctr"/>
            <a:endParaRPr lang="es-ES" sz="1400" dirty="0" smtClean="0"/>
          </a:p>
          <a:p>
            <a:pPr algn="ctr"/>
            <a:r>
              <a:rPr lang="es-ES" sz="1400" dirty="0" smtClean="0"/>
              <a:t>Controles permanentes al finalizar cada proceso (Minimizar los errores)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 smtClean="0"/>
              <a:t>Material ordenado, controlado, inventariado. (Mayor seguridad para los materiales, evitando desvíos y pérdidas)</a:t>
            </a:r>
          </a:p>
          <a:p>
            <a:pPr algn="ctr"/>
            <a:endParaRPr lang="es-ES" sz="1400" dirty="0" smtClean="0"/>
          </a:p>
          <a:p>
            <a:pPr algn="ctr"/>
            <a:r>
              <a:rPr lang="es-ES" sz="1400" dirty="0" smtClean="0"/>
              <a:t>Enriquecimiento de los registros bibliográficos mediante el aporte del Departamento de Desarrollo de la Colección al Departamento </a:t>
            </a:r>
            <a:r>
              <a:rPr lang="es-ES" sz="1400" dirty="0"/>
              <a:t>de Procesos </a:t>
            </a:r>
            <a:r>
              <a:rPr lang="es-ES" sz="1400" dirty="0" smtClean="0"/>
              <a:t>Técnicos. Marcajes y alertas en los libros para los catalogadores. (Mayor nivel </a:t>
            </a:r>
            <a:r>
              <a:rPr lang="es-ES" sz="1400" dirty="0"/>
              <a:t>de excelencia en los registros bibliográficos</a:t>
            </a:r>
            <a:r>
              <a:rPr lang="es-ES" sz="1400" dirty="0" smtClean="0"/>
              <a:t>). </a:t>
            </a:r>
            <a:endParaRPr lang="es-ES" sz="1400" dirty="0"/>
          </a:p>
          <a:p>
            <a:pPr algn="ctr"/>
            <a:endParaRPr lang="es-ES" sz="1400" dirty="0" smtClean="0"/>
          </a:p>
          <a:p>
            <a:pPr algn="ctr"/>
            <a:r>
              <a:rPr lang="es-ES" sz="1400" dirty="0" smtClean="0"/>
              <a:t>Circuitos desdoblados para Pre-catalogación  - Procesos Técnicos Libros – Gestión de Publicaciones Seriadas  (Facilidad para el desarrollo de las tareas de cada sector evitando que se traslade material no pertinente)</a:t>
            </a:r>
          </a:p>
          <a:p>
            <a:endParaRPr lang="es-ES" sz="1600" dirty="0" smtClean="0"/>
          </a:p>
          <a:p>
            <a:endParaRPr lang="es-AR" sz="1600" dirty="0"/>
          </a:p>
        </p:txBody>
      </p:sp>
      <p:pic>
        <p:nvPicPr>
          <p:cNvPr id="5" name="imag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761531" y="383471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280788" y="341368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/>
              <a:t>VII Encuentro Nacional de Catalogadores </a:t>
            </a:r>
            <a:r>
              <a:rPr lang="es-AR" sz="1200" b="1" dirty="0"/>
              <a:t>:  </a:t>
            </a:r>
            <a:endParaRPr lang="es-AR" sz="1200" b="1" dirty="0" smtClean="0"/>
          </a:p>
          <a:p>
            <a:r>
              <a:rPr lang="es-AR" sz="1200" b="1" dirty="0" smtClean="0"/>
              <a:t>  </a:t>
            </a:r>
            <a:r>
              <a:rPr lang="es-AR" sz="1200" dirty="0"/>
              <a:t>Actualidad y perspectivas de los servicios técnicos en Argentina</a:t>
            </a:r>
          </a:p>
        </p:txBody>
      </p:sp>
    </p:spTree>
    <p:extLst>
      <p:ext uri="{BB962C8B-B14F-4D97-AF65-F5344CB8AC3E}">
        <p14:creationId xmlns:p14="http://schemas.microsoft.com/office/powerpoint/2010/main" val="9972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06" y="4583319"/>
            <a:ext cx="2933172" cy="19572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989" y="4583319"/>
            <a:ext cx="2933172" cy="19572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73" y="4583319"/>
            <a:ext cx="3077167" cy="1957265"/>
          </a:xfrm>
          <a:prstGeom prst="rect">
            <a:avLst/>
          </a:prstGeom>
        </p:spPr>
      </p:pic>
      <p:pic>
        <p:nvPicPr>
          <p:cNvPr id="8" name="image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7543954" y="341369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200" dirty="0" smtClean="0"/>
              <a:t> Actualidad </a:t>
            </a:r>
            <a:r>
              <a:rPr lang="es-AR" sz="1200" dirty="0"/>
              <a:t>y perspectivas de los servicios técnicos en Argentina</a:t>
            </a:r>
          </a:p>
        </p:txBody>
      </p:sp>
      <p:sp>
        <p:nvSpPr>
          <p:cNvPr id="11" name="Onda 10"/>
          <p:cNvSpPr/>
          <p:nvPr/>
        </p:nvSpPr>
        <p:spPr>
          <a:xfrm>
            <a:off x="1781575" y="3299403"/>
            <a:ext cx="8462562" cy="1349793"/>
          </a:xfrm>
          <a:prstGeom prst="wave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LAS MEJORES PRÁCTICAS PARA LA CUSTODIA PATRIMONIAL </a:t>
            </a:r>
            <a:r>
              <a:rPr lang="es-AR" dirty="0"/>
              <a:t>Y LA OPTIMIZACIÓN DE LOS PROCESOS BIBLIOTECARIOS DE LA BIBLIOTECA NACIONAL MARIANO MORENO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513428" y="1688475"/>
            <a:ext cx="8998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Cada actividad realizada, proyectada o en curso ha sido posible mediante la amplia colaboración y el permanente aporte profesional de cada uno de los responsables de las diferentes áreas y sus equipos de trabajo, en beneficio del logro de metas compartidas y de la superación de dificultades cotidianas inherentes a una sostenida dinámica institucional, con el objetivo común que nos mueve:</a:t>
            </a:r>
            <a:endParaRPr lang="es-A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114551" y="1185863"/>
            <a:ext cx="7715250" cy="5257799"/>
          </a:xfrm>
          <a:prstGeom prst="rect">
            <a:avLst/>
          </a:prstGeom>
          <a:ln/>
        </p:spPr>
      </p:pic>
      <p:pic>
        <p:nvPicPr>
          <p:cNvPr id="3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43954" y="341369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200" dirty="0" smtClean="0"/>
              <a:t> Actualidad </a:t>
            </a:r>
            <a:r>
              <a:rPr lang="es-AR" sz="1200" dirty="0"/>
              <a:t>y perspectivas de los servicios técnicos en Argentina</a:t>
            </a:r>
          </a:p>
        </p:txBody>
      </p:sp>
    </p:spTree>
    <p:extLst>
      <p:ext uri="{BB962C8B-B14F-4D97-AF65-F5344CB8AC3E}">
        <p14:creationId xmlns:p14="http://schemas.microsoft.com/office/powerpoint/2010/main" val="33094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04" y="1634327"/>
            <a:ext cx="2555276" cy="30818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758" y="1681700"/>
            <a:ext cx="3206820" cy="13348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158" y="1696064"/>
            <a:ext cx="3476577" cy="17519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578" y="3024189"/>
            <a:ext cx="4661903" cy="34964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19" y="4344716"/>
            <a:ext cx="3973676" cy="17519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641" y="2890684"/>
            <a:ext cx="3081980" cy="17692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5498" y="4679655"/>
            <a:ext cx="3514286" cy="1751917"/>
          </a:xfrm>
          <a:prstGeom prst="rect">
            <a:avLst/>
          </a:prstGeom>
        </p:spPr>
      </p:pic>
      <p:pic>
        <p:nvPicPr>
          <p:cNvPr id="9" name="image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98908" y="341369"/>
            <a:ext cx="2005079" cy="4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927459" y="341368"/>
            <a:ext cx="4207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VII Encuentro Nacional de Catalogadores :    </a:t>
            </a:r>
            <a:r>
              <a:rPr lang="es-AR" sz="1200" dirty="0"/>
              <a:t>Actualidad y perspectivas de los servicios técnicos en Argentina</a:t>
            </a:r>
          </a:p>
          <a:p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0798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41916" y="3244334"/>
            <a:ext cx="2908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ctr"/>
            <a:r>
              <a:rPr lang="es-AR" sz="24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¡MUCHAS </a:t>
            </a:r>
            <a:r>
              <a:rPr lang="es-AR" sz="2400" b="1" dirty="0" smtClean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GRACIAS!</a:t>
            </a:r>
            <a:endParaRPr lang="es-AR" sz="2400" dirty="0">
              <a:solidFill>
                <a:schemeClr val="accent6">
                  <a:lumMod val="50000"/>
                </a:schemeClr>
              </a:solidFill>
              <a:latin typeface="Mang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048000" y="458713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ctr"/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Elsa </a:t>
            </a:r>
            <a:r>
              <a:rPr lang="es-AR" b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s-AR" b="1" dirty="0" err="1">
                <a:solidFill>
                  <a:schemeClr val="accent6">
                    <a:lumMod val="75000"/>
                  </a:schemeClr>
                </a:solidFill>
              </a:rPr>
              <a:t>Rapetti</a:t>
            </a:r>
            <a:endParaRPr lang="es-AR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R="0" algn="ctr"/>
            <a:r>
              <a:rPr lang="es-AR" b="1" u="sng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elsa.rapetti@bn.gov.ar</a:t>
            </a:r>
            <a:endParaRPr lang="es-AR" sz="1400" dirty="0">
              <a:solidFill>
                <a:schemeClr val="accent1">
                  <a:lumMod val="75000"/>
                </a:schemeClr>
              </a:solidFill>
              <a:latin typeface="Mangal"/>
            </a:endParaRPr>
          </a:p>
          <a:p>
            <a:pPr marR="0" algn="ctr"/>
            <a:r>
              <a:rPr lang="es-AR" b="1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rapettielsa1@gmail.com</a:t>
            </a:r>
            <a:endParaRPr lang="es-AR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R="0" algn="ctr"/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Andrés </a:t>
            </a:r>
            <a:r>
              <a:rPr lang="es-AR" b="1" dirty="0" err="1" smtClean="0">
                <a:solidFill>
                  <a:schemeClr val="accent6">
                    <a:lumMod val="75000"/>
                  </a:schemeClr>
                </a:solidFill>
              </a:rPr>
              <a:t>Boiero</a:t>
            </a:r>
            <a:endParaRPr lang="es-A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R="0" algn="ctr"/>
            <a:r>
              <a:rPr lang="es-AR" b="1" u="sng" dirty="0" smtClean="0">
                <a:solidFill>
                  <a:schemeClr val="accent1">
                    <a:lumMod val="75000"/>
                  </a:schemeClr>
                </a:solidFill>
              </a:rPr>
              <a:t>andres.boiero</a:t>
            </a:r>
            <a:r>
              <a:rPr lang="es-AR" b="1" u="sng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@</a:t>
            </a:r>
          </a:p>
          <a:p>
            <a:pPr marR="0" algn="ctr"/>
            <a:r>
              <a:rPr lang="es-AR" b="1" u="sng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boieroandres@Gmail.com</a:t>
            </a:r>
            <a:endParaRPr lang="es-A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43954" y="341369"/>
            <a:ext cx="42432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</a:t>
            </a:r>
          </a:p>
          <a:p>
            <a:r>
              <a:rPr lang="es-AR" sz="1200" dirty="0" smtClean="0"/>
              <a:t> Actualidad </a:t>
            </a:r>
            <a:r>
              <a:rPr lang="es-AR" sz="1200" dirty="0"/>
              <a:t>y perspectivas de los servicios técnicos en Argentina</a:t>
            </a:r>
          </a:p>
        </p:txBody>
      </p:sp>
      <p:pic>
        <p:nvPicPr>
          <p:cNvPr id="5" name="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66610" cy="4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6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66651" y="1305342"/>
            <a:ext cx="1021515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>
              <a:solidFill>
                <a:srgbClr val="213162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VISIÓN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endParaRPr lang="es-ES" dirty="0" smtClean="0">
              <a:solidFill>
                <a:srgbClr val="213162"/>
              </a:solidFill>
              <a:latin typeface="Trebuchet MS" panose="020B0603020202020204" pitchFamily="34" charset="0"/>
            </a:endParaRPr>
          </a:p>
          <a:p>
            <a:endParaRPr lang="es-ES" dirty="0">
              <a:solidFill>
                <a:srgbClr val="213162"/>
              </a:solidFill>
              <a:latin typeface="Trebuchet MS" panose="020B0603020202020204" pitchFamily="34" charset="0"/>
            </a:endParaRPr>
          </a:p>
          <a:p>
            <a:r>
              <a:rPr lang="es-ES" dirty="0" smtClean="0">
                <a:solidFill>
                  <a:srgbClr val="213162"/>
                </a:solidFill>
                <a:latin typeface="Trebuchet MS" panose="020B0603020202020204" pitchFamily="34" charset="0"/>
              </a:rPr>
              <a:t>“Constituirse </a:t>
            </a:r>
            <a:r>
              <a:rPr lang="es-ES" dirty="0">
                <a:solidFill>
                  <a:srgbClr val="213162"/>
                </a:solidFill>
                <a:latin typeface="Trebuchet MS" panose="020B0603020202020204" pitchFamily="34" charset="0"/>
              </a:rPr>
              <a:t>en una institución moderna, dinámica, depositaria de la producción documental bibliográfica argentina, como institución rectora para la definición de políticas bibliotecológicas a nivel nacional y con  una fuerte presencia a nivel internacional. Contribuirá a ofrecer acceso a los fondos  con las bibliotecas del país, creando repositorios digitales que integren las diferentes colecciones nacionales. </a:t>
            </a:r>
            <a:endParaRPr lang="es-ES" dirty="0">
              <a:solidFill>
                <a:prstClr val="black"/>
              </a:solidFill>
              <a:latin typeface="Mangal"/>
            </a:endParaRPr>
          </a:p>
          <a:p>
            <a:r>
              <a:rPr lang="es-ES" dirty="0">
                <a:solidFill>
                  <a:srgbClr val="213162"/>
                </a:solidFill>
                <a:latin typeface="Trebuchet MS" panose="020B0603020202020204" pitchFamily="34" charset="0"/>
              </a:rPr>
              <a:t>El  compromiso es ofrecer una renovada imagen social, un alto desarrollo tecnológico a través de herramientas flexibles tanto para el registro,  la búsqueda de información presencial como remota, servicios  de calidad, mayor accesibilidad a través de un catálogo colecciones digitales  y excelencia en la atención, tanto para los investigadores como para usuarios en general”</a:t>
            </a:r>
            <a:endParaRPr lang="es-ES" dirty="0">
              <a:solidFill>
                <a:prstClr val="black"/>
              </a:solidFill>
              <a:latin typeface="Mangal"/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2964426" y="1651818"/>
            <a:ext cx="1401096" cy="54569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 izquierda 5"/>
          <p:cNvSpPr/>
          <p:nvPr/>
        </p:nvSpPr>
        <p:spPr>
          <a:xfrm>
            <a:off x="8126362" y="1606099"/>
            <a:ext cx="1386348" cy="59141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838200" y="1489587"/>
            <a:ext cx="10515600" cy="4687376"/>
          </a:xfrm>
        </p:spPr>
        <p:txBody>
          <a:bodyPr/>
          <a:lstStyle/>
          <a:p>
            <a:endParaRPr lang="es-AR" dirty="0" smtClean="0"/>
          </a:p>
          <a:p>
            <a:endParaRPr lang="es-AR" dirty="0"/>
          </a:p>
          <a:p>
            <a:endParaRPr lang="es-AR" dirty="0" smtClean="0"/>
          </a:p>
          <a:p>
            <a:endParaRPr lang="es-AR" dirty="0"/>
          </a:p>
          <a:p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  <p:pic>
        <p:nvPicPr>
          <p:cNvPr id="9" name="imag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98908" y="341368"/>
            <a:ext cx="2344292" cy="46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6927460" y="341368"/>
            <a:ext cx="414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27459" y="341368"/>
            <a:ext cx="4207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VII Encuentro Nacional de Catalogadores :    </a:t>
            </a:r>
            <a:r>
              <a:rPr lang="es-AR" sz="1200" dirty="0"/>
              <a:t>Actualidad y perspectivas de los servicios técnicos en Argentina</a:t>
            </a:r>
          </a:p>
          <a:p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5236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67236" y="1441660"/>
            <a:ext cx="355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s-A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ESTRUCTURA ORGANIZATIVA</a:t>
            </a:r>
            <a:endParaRPr lang="es-AR" sz="1200" dirty="0">
              <a:solidFill>
                <a:schemeClr val="accent6">
                  <a:lumMod val="50000"/>
                </a:schemeClr>
              </a:solidFill>
              <a:latin typeface="Mang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927460" y="341368"/>
            <a:ext cx="4148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VII Encuentro Nacional de Catalogadores :    </a:t>
            </a:r>
            <a:r>
              <a:rPr lang="es-AR" sz="1200" dirty="0"/>
              <a:t>Actualidad y perspectivas de los servicios técnicos en Argentina</a:t>
            </a:r>
          </a:p>
        </p:txBody>
      </p:sp>
      <p:pic>
        <p:nvPicPr>
          <p:cNvPr id="5" name="imag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98908" y="341368"/>
            <a:ext cx="2078821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 flipH="1">
            <a:off x="3805083" y="2566219"/>
            <a:ext cx="401517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Dirección Nacional de Coordinación Bibliotecológica</a:t>
            </a:r>
            <a:endParaRPr lang="es-AR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57520" y="3731339"/>
            <a:ext cx="231549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Dirección </a:t>
            </a:r>
            <a:r>
              <a:rPr lang="es-AR" sz="1200" b="1" dirty="0">
                <a:latin typeface="Arial" panose="020B0604020202020204" pitchFamily="34" charset="0"/>
                <a:cs typeface="Arial" panose="020B0604020202020204" pitchFamily="34" charset="0"/>
              </a:rPr>
              <a:t>de Organización y </a:t>
            </a:r>
            <a:r>
              <a:rPr lang="es-A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Tratamiento de Información</a:t>
            </a:r>
            <a:endParaRPr lang="es-A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315102" y="3731339"/>
            <a:ext cx="231549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Dirección </a:t>
            </a:r>
            <a:r>
              <a:rPr lang="es-AR" sz="12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A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Hemeroteca          </a:t>
            </a:r>
          </a:p>
          <a:p>
            <a:endParaRPr lang="es-A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043748" y="3731339"/>
            <a:ext cx="231549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Dirección de Servicios al Público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772393" y="4784689"/>
            <a:ext cx="231549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Centro de Microfilmación y Digitalización</a:t>
            </a:r>
          </a:p>
        </p:txBody>
      </p:sp>
      <p:cxnSp>
        <p:nvCxnSpPr>
          <p:cNvPr id="17" name="Conector recto 16"/>
          <p:cNvCxnSpPr>
            <a:stCxn id="10" idx="2"/>
          </p:cNvCxnSpPr>
          <p:nvPr/>
        </p:nvCxnSpPr>
        <p:spPr>
          <a:xfrm>
            <a:off x="5812671" y="3212550"/>
            <a:ext cx="0" cy="209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>
            <a:off x="1815269" y="3439991"/>
            <a:ext cx="81148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>
            <a:endCxn id="11" idx="0"/>
          </p:cNvCxnSpPr>
          <p:nvPr/>
        </p:nvCxnSpPr>
        <p:spPr>
          <a:xfrm>
            <a:off x="1815268" y="3421626"/>
            <a:ext cx="1" cy="309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4479572" y="3472086"/>
            <a:ext cx="0" cy="209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endCxn id="15" idx="0"/>
          </p:cNvCxnSpPr>
          <p:nvPr/>
        </p:nvCxnSpPr>
        <p:spPr>
          <a:xfrm>
            <a:off x="9930142" y="3421626"/>
            <a:ext cx="0" cy="136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7201496" y="3439991"/>
            <a:ext cx="0" cy="209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65523" y="1180402"/>
            <a:ext cx="3598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es-A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SITUACIÓN DE PARTIDA</a:t>
            </a:r>
            <a:endParaRPr lang="es-AR" sz="1200" dirty="0">
              <a:solidFill>
                <a:schemeClr val="accent6">
                  <a:lumMod val="75000"/>
                </a:schemeClr>
              </a:solidFill>
              <a:latin typeface="Mangal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77015351"/>
              </p:ext>
            </p:extLst>
          </p:nvPr>
        </p:nvGraphicFramePr>
        <p:xfrm>
          <a:off x="2032000" y="1710813"/>
          <a:ext cx="8128000" cy="442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9"/>
            <a:ext cx="2107616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7315200" y="341368"/>
            <a:ext cx="4173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VII Encuentro Nacional de Catalogadores </a:t>
            </a:r>
            <a:r>
              <a:rPr lang="es-AR" sz="1200" dirty="0" smtClean="0"/>
              <a:t>Actualidad </a:t>
            </a:r>
            <a:r>
              <a:rPr lang="es-AR" sz="1200" dirty="0"/>
              <a:t>y perspectivas de los servicios técnicos en Argentina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98908" y="1710813"/>
            <a:ext cx="2772697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INTEGRACIÓN-DIVISIÓN</a:t>
            </a:r>
            <a:r>
              <a:rPr lang="es-AR" dirty="0" smtClean="0"/>
              <a:t> </a:t>
            </a:r>
            <a:r>
              <a:rPr lang="es-AR" b="1" dirty="0" smtClean="0"/>
              <a:t>DEL TRABAJO</a:t>
            </a:r>
            <a:endParaRPr lang="es-AR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73393" y="4774618"/>
            <a:ext cx="1356852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TIEMPO</a:t>
            </a:r>
            <a:endParaRPr lang="es-AR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97114" y="5456475"/>
            <a:ext cx="185338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smtClean="0"/>
              <a:t>PRODUCTIVIDAD</a:t>
            </a:r>
            <a:endParaRPr lang="es-AR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74210" y="6114746"/>
            <a:ext cx="1976284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/>
              <a:t>      </a:t>
            </a:r>
            <a:r>
              <a:rPr lang="es-AR" b="1" dirty="0" smtClean="0"/>
              <a:t>RESULTADOS</a:t>
            </a:r>
            <a:endParaRPr lang="es-AR" b="1" dirty="0"/>
          </a:p>
        </p:txBody>
      </p:sp>
      <p:sp>
        <p:nvSpPr>
          <p:cNvPr id="15" name="Flecha abajo 14"/>
          <p:cNvSpPr/>
          <p:nvPr/>
        </p:nvSpPr>
        <p:spPr>
          <a:xfrm>
            <a:off x="1500120" y="2622496"/>
            <a:ext cx="151699" cy="2057499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7" name="Conector recto 16"/>
          <p:cNvCxnSpPr>
            <a:stCxn id="11" idx="2"/>
          </p:cNvCxnSpPr>
          <p:nvPr/>
        </p:nvCxnSpPr>
        <p:spPr>
          <a:xfrm>
            <a:off x="1651819" y="5143950"/>
            <a:ext cx="0" cy="288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1677100" y="5849394"/>
            <a:ext cx="0" cy="288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echa doblada hacia arriba 18"/>
          <p:cNvSpPr/>
          <p:nvPr/>
        </p:nvSpPr>
        <p:spPr>
          <a:xfrm>
            <a:off x="2911987" y="5572394"/>
            <a:ext cx="7949381" cy="842938"/>
          </a:xfrm>
          <a:prstGeom prst="bent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CuadroTexto 20"/>
          <p:cNvSpPr txBox="1"/>
          <p:nvPr/>
        </p:nvSpPr>
        <p:spPr>
          <a:xfrm rot="5400000">
            <a:off x="9494911" y="3733937"/>
            <a:ext cx="227124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C  A  L  I  D  A  D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188481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45341" y="3263151"/>
            <a:ext cx="2064774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CÓMO LO VAMOS A HACER</a:t>
            </a:r>
            <a:endParaRPr lang="es-AR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445341" y="4999704"/>
            <a:ext cx="2064774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QUIÉN LO VA A HACER</a:t>
            </a:r>
            <a:endParaRPr lang="es-AR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504335" y="1885019"/>
            <a:ext cx="2064774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QUÉ VAMOS A HACER</a:t>
            </a:r>
            <a:endParaRPr lang="es-AR" b="1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4704735" y="1750985"/>
            <a:ext cx="3392129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</a:rPr>
              <a:t>DETECTAR LOS PROCESOS ESTRATÉGICOS Y SUBPROCESOS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8819536" y="1750985"/>
            <a:ext cx="2802193" cy="914401"/>
          </a:xfrm>
          <a:prstGeom prst="roundRect">
            <a:avLst/>
          </a:prstGeom>
          <a:solidFill>
            <a:srgbClr val="DEF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</a:rPr>
              <a:t>Integrar a los PT con los componentes de toda la cadena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8819536" y="2993923"/>
            <a:ext cx="2802194" cy="1460090"/>
          </a:xfrm>
          <a:prstGeom prst="roundRect">
            <a:avLst/>
          </a:prstGeom>
          <a:solidFill>
            <a:srgbClr val="DEF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</a:rPr>
              <a:t>Evaluación de espacios y elaboración de documentos normativos y herramientas para la optimización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4704735" y="3098460"/>
            <a:ext cx="3392129" cy="11503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</a:rPr>
              <a:t>DEFINIR POLÍTICAS PROCEDIMIENTOS DOCUMENTACIÓN </a:t>
            </a:r>
            <a:r>
              <a:rPr lang="es-AR" dirty="0">
                <a:solidFill>
                  <a:schemeClr val="tx1"/>
                </a:solidFill>
              </a:rPr>
              <a:t>DE CONTROL Y SEGUIMIENTO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4704735" y="4837472"/>
            <a:ext cx="3392129" cy="9438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chemeClr val="tx1"/>
                </a:solidFill>
              </a:rPr>
              <a:t>DETERMINAR LAS ÁREAS INVOLUCRADAS Y SUS RESPONSABLES</a:t>
            </a:r>
          </a:p>
        </p:txBody>
      </p:sp>
      <p:pic>
        <p:nvPicPr>
          <p:cNvPr id="29" name="imag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8"/>
            <a:ext cx="2166610" cy="45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6927460" y="341368"/>
            <a:ext cx="4148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VII Encuentro Nacional de Catalogadores :    </a:t>
            </a:r>
            <a:r>
              <a:rPr lang="es-AR" sz="1200" dirty="0"/>
              <a:t>Actualidad y perspectivas de los servicios técnicos en Argentina</a:t>
            </a:r>
          </a:p>
        </p:txBody>
      </p:sp>
      <p:cxnSp>
        <p:nvCxnSpPr>
          <p:cNvPr id="32" name="Conector recto 31"/>
          <p:cNvCxnSpPr>
            <a:stCxn id="19" idx="3"/>
            <a:endCxn id="21" idx="1"/>
          </p:cNvCxnSpPr>
          <p:nvPr/>
        </p:nvCxnSpPr>
        <p:spPr>
          <a:xfrm>
            <a:off x="3569109" y="2208185"/>
            <a:ext cx="1135626" cy="0"/>
          </a:xfrm>
          <a:prstGeom prst="line">
            <a:avLst/>
          </a:prstGeom>
          <a:ln w="22225" cmpd="sng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3510115" y="3586316"/>
            <a:ext cx="1194620" cy="0"/>
          </a:xfrm>
          <a:prstGeom prst="line">
            <a:avLst/>
          </a:prstGeom>
          <a:ln w="22225" cmpd="sng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3510115" y="5309420"/>
            <a:ext cx="1135626" cy="0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/>
          <p:cNvSpPr/>
          <p:nvPr/>
        </p:nvSpPr>
        <p:spPr>
          <a:xfrm>
            <a:off x="8819535" y="4972524"/>
            <a:ext cx="2802193" cy="646331"/>
          </a:xfrm>
          <a:prstGeom prst="roundRect">
            <a:avLst/>
          </a:prstGeom>
          <a:solidFill>
            <a:srgbClr val="DEF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</a:rPr>
              <a:t>Análisis de la estructura y definición de circuitos</a:t>
            </a:r>
            <a:endParaRPr lang="es-AR" dirty="0">
              <a:solidFill>
                <a:schemeClr val="tx1"/>
              </a:solidFill>
            </a:endParaRPr>
          </a:p>
        </p:txBody>
      </p:sp>
      <p:cxnSp>
        <p:nvCxnSpPr>
          <p:cNvPr id="39" name="Conector recto 38"/>
          <p:cNvCxnSpPr>
            <a:stCxn id="21" idx="3"/>
            <a:endCxn id="22" idx="1"/>
          </p:cNvCxnSpPr>
          <p:nvPr/>
        </p:nvCxnSpPr>
        <p:spPr>
          <a:xfrm>
            <a:off x="8096864" y="2208185"/>
            <a:ext cx="722672" cy="1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8096864" y="3626065"/>
            <a:ext cx="722672" cy="1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>
            <a:endCxn id="28" idx="3"/>
          </p:cNvCxnSpPr>
          <p:nvPr/>
        </p:nvCxnSpPr>
        <p:spPr>
          <a:xfrm flipH="1">
            <a:off x="8096864" y="5309420"/>
            <a:ext cx="722671" cy="0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>
            <a:off x="6371303" y="2665385"/>
            <a:ext cx="0" cy="433075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>
            <a:off x="6371303" y="4248834"/>
            <a:ext cx="0" cy="588638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>
            <a:off x="10220631" y="2665384"/>
            <a:ext cx="0" cy="349890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>
            <a:off x="10220632" y="4454013"/>
            <a:ext cx="0" cy="518511"/>
          </a:xfrm>
          <a:prstGeom prst="line">
            <a:avLst/>
          </a:prstGeom>
          <a:ln w="22225">
            <a:solidFill>
              <a:schemeClr val="tx1">
                <a:alpha val="7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ángulo redondeado 67"/>
          <p:cNvSpPr/>
          <p:nvPr/>
        </p:nvSpPr>
        <p:spPr>
          <a:xfrm>
            <a:off x="589935" y="1194617"/>
            <a:ext cx="11474246" cy="5486402"/>
          </a:xfrm>
          <a:prstGeom prst="roundRect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96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6" y="341368"/>
            <a:ext cx="2078119" cy="4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4"/>
          <p:cNvSpPr txBox="1">
            <a:spLocks noGrp="1"/>
          </p:cNvSpPr>
          <p:nvPr>
            <p:ph type="title"/>
          </p:nvPr>
        </p:nvSpPr>
        <p:spPr>
          <a:xfrm>
            <a:off x="7123471" y="377964"/>
            <a:ext cx="4365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/>
              <a:t>VII Encuentro Nacional de Catalogadores :    </a:t>
            </a:r>
            <a:r>
              <a:rPr lang="es-AR" sz="1200" dirty="0"/>
              <a:t>Actualidad y perspectivas de los servicios técnicos en Argentina</a:t>
            </a:r>
          </a:p>
        </p:txBody>
      </p:sp>
      <p:sp>
        <p:nvSpPr>
          <p:cNvPr id="9" name="Cinta perforada 8"/>
          <p:cNvSpPr/>
          <p:nvPr/>
        </p:nvSpPr>
        <p:spPr>
          <a:xfrm>
            <a:off x="2188157" y="1157748"/>
            <a:ext cx="1696065" cy="1460090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Identificación de necesidades de información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7" name="Cinta perforada 16"/>
          <p:cNvSpPr/>
          <p:nvPr/>
        </p:nvSpPr>
        <p:spPr>
          <a:xfrm>
            <a:off x="2188158" y="3148162"/>
            <a:ext cx="1696065" cy="1460090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ENTRADA Selección y adquisición 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8" name="Cinta perforada 17"/>
          <p:cNvSpPr/>
          <p:nvPr/>
        </p:nvSpPr>
        <p:spPr>
          <a:xfrm>
            <a:off x="5132438" y="3148162"/>
            <a:ext cx="1696065" cy="1460090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TRATAMIENTO</a:t>
            </a: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Análisis Documental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0" name="Disco magnético 9"/>
          <p:cNvSpPr/>
          <p:nvPr/>
        </p:nvSpPr>
        <p:spPr>
          <a:xfrm>
            <a:off x="5132438" y="5094094"/>
            <a:ext cx="1710813" cy="118134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CATÁLOGO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20" name="Cinta perforada 19"/>
          <p:cNvSpPr/>
          <p:nvPr/>
        </p:nvSpPr>
        <p:spPr>
          <a:xfrm>
            <a:off x="8146026" y="4954721"/>
            <a:ext cx="1696065" cy="1460090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SALIDA</a:t>
            </a: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Acceso y difusión</a:t>
            </a:r>
            <a:endParaRPr lang="es-AR" b="1" dirty="0">
              <a:solidFill>
                <a:schemeClr val="tx1"/>
              </a:solidFill>
            </a:endParaRPr>
          </a:p>
        </p:txBody>
      </p:sp>
      <p:pic>
        <p:nvPicPr>
          <p:cNvPr id="21" name="Imagen 20" descr="Resultado de imagen para imagenes de cadena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22" y="3701845"/>
            <a:ext cx="1248216" cy="34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Resultado de imagen para imagenes de cadena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51" y="5442156"/>
            <a:ext cx="1302775" cy="4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Resultado de imagen para imagenes de cadena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8036" y="2675971"/>
            <a:ext cx="656305" cy="4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 descr="Resultado de imagen para imagenes de cadena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3304" y="4622574"/>
            <a:ext cx="485840" cy="457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3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6" y="341368"/>
            <a:ext cx="2078119" cy="4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4"/>
          <p:cNvSpPr txBox="1">
            <a:spLocks noGrp="1"/>
          </p:cNvSpPr>
          <p:nvPr>
            <p:ph type="title"/>
          </p:nvPr>
        </p:nvSpPr>
        <p:spPr>
          <a:xfrm>
            <a:off x="7123471" y="377964"/>
            <a:ext cx="4365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/>
              <a:t>VII Encuentro Nacional de Catalogadores :    </a:t>
            </a:r>
            <a:r>
              <a:rPr lang="es-AR" sz="1200" dirty="0"/>
              <a:t>Actualidad y perspectivas de los servicios técnicos en Argentina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37029" y="1081041"/>
            <a:ext cx="10660017" cy="5776959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endParaRPr lang="es-ES" sz="1400" dirty="0" smtClean="0"/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6">
                    <a:lumMod val="50000"/>
                  </a:schemeClr>
                </a:solidFill>
              </a:rPr>
              <a:t>4TO PISO</a:t>
            </a:r>
            <a:endParaRPr lang="es-E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ES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6">
                    <a:lumMod val="50000"/>
                  </a:schemeClr>
                </a:solidFill>
              </a:rPr>
              <a:t>3ER.PISO</a:t>
            </a:r>
          </a:p>
          <a:p>
            <a:endParaRPr lang="es-E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ES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s-E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ES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6">
                    <a:lumMod val="50000"/>
                  </a:schemeClr>
                </a:solidFill>
              </a:rPr>
              <a:t>NIVEL H</a:t>
            </a:r>
          </a:p>
          <a:p>
            <a:endParaRPr lang="es-E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ES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6">
                    <a:lumMod val="50000"/>
                  </a:schemeClr>
                </a:solidFill>
              </a:rPr>
              <a:t>1ER SUBSUELO</a:t>
            </a:r>
          </a:p>
          <a:p>
            <a:endParaRPr lang="es-E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6">
                    <a:lumMod val="50000"/>
                  </a:schemeClr>
                </a:solidFill>
              </a:rPr>
              <a:t>2DO SUBSUELO</a:t>
            </a:r>
          </a:p>
          <a:p>
            <a:endParaRPr lang="es-E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6">
                    <a:lumMod val="50000"/>
                  </a:schemeClr>
                </a:solidFill>
              </a:rPr>
              <a:t>3ER SUBSUELO</a:t>
            </a:r>
          </a:p>
        </p:txBody>
      </p:sp>
      <p:sp>
        <p:nvSpPr>
          <p:cNvPr id="3" name="Disco magnético 2"/>
          <p:cNvSpPr/>
          <p:nvPr/>
        </p:nvSpPr>
        <p:spPr>
          <a:xfrm>
            <a:off x="3655142" y="1256966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PCL</a:t>
            </a:r>
            <a:endParaRPr lang="es-AR" dirty="0"/>
          </a:p>
        </p:txBody>
      </p:sp>
      <p:sp>
        <p:nvSpPr>
          <p:cNvPr id="11" name="Disco magnético 10"/>
          <p:cNvSpPr/>
          <p:nvPr/>
        </p:nvSpPr>
        <p:spPr>
          <a:xfrm>
            <a:off x="4667582" y="3021045"/>
            <a:ext cx="1476981" cy="996859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DDC</a:t>
            </a:r>
            <a:endParaRPr lang="es-AR" dirty="0"/>
          </a:p>
        </p:txBody>
      </p:sp>
      <p:sp>
        <p:nvSpPr>
          <p:cNvPr id="19" name="Disco magnético 18"/>
          <p:cNvSpPr/>
          <p:nvPr/>
        </p:nvSpPr>
        <p:spPr>
          <a:xfrm>
            <a:off x="3017380" y="2799589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PTRC</a:t>
            </a:r>
            <a:endParaRPr lang="es-AR" dirty="0"/>
          </a:p>
        </p:txBody>
      </p:sp>
      <p:sp>
        <p:nvSpPr>
          <p:cNvPr id="20" name="Disco magnético 19"/>
          <p:cNvSpPr/>
          <p:nvPr/>
        </p:nvSpPr>
        <p:spPr>
          <a:xfrm>
            <a:off x="1348242" y="2800877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PTL</a:t>
            </a:r>
            <a:endParaRPr lang="es-AR" dirty="0"/>
          </a:p>
        </p:txBody>
      </p:sp>
      <p:sp>
        <p:nvSpPr>
          <p:cNvPr id="21" name="Disco magnético 20"/>
          <p:cNvSpPr/>
          <p:nvPr/>
        </p:nvSpPr>
        <p:spPr>
          <a:xfrm>
            <a:off x="8067481" y="4237626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DH</a:t>
            </a:r>
            <a:endParaRPr lang="es-AR" dirty="0"/>
          </a:p>
        </p:txBody>
      </p:sp>
      <p:sp>
        <p:nvSpPr>
          <p:cNvPr id="22" name="Disco magnético 21"/>
          <p:cNvSpPr/>
          <p:nvPr/>
        </p:nvSpPr>
        <p:spPr>
          <a:xfrm>
            <a:off x="4937917" y="4219666"/>
            <a:ext cx="914400" cy="611023"/>
          </a:xfrm>
          <a:prstGeom prst="flowChartMagneticDisk">
            <a:avLst/>
          </a:prstGeom>
          <a:solidFill>
            <a:srgbClr val="589D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GPS</a:t>
            </a:r>
            <a:endParaRPr lang="es-AR" dirty="0"/>
          </a:p>
        </p:txBody>
      </p:sp>
      <p:sp>
        <p:nvSpPr>
          <p:cNvPr id="23" name="Disco magnético 22"/>
          <p:cNvSpPr/>
          <p:nvPr/>
        </p:nvSpPr>
        <p:spPr>
          <a:xfrm>
            <a:off x="6502699" y="4237626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CI</a:t>
            </a:r>
            <a:endParaRPr lang="es-AR" dirty="0"/>
          </a:p>
        </p:txBody>
      </p:sp>
      <p:sp>
        <p:nvSpPr>
          <p:cNvPr id="24" name="Disco magnético 23"/>
          <p:cNvSpPr/>
          <p:nvPr/>
        </p:nvSpPr>
        <p:spPr>
          <a:xfrm>
            <a:off x="9522683" y="4237627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DCP</a:t>
            </a:r>
            <a:endParaRPr lang="es-AR" dirty="0"/>
          </a:p>
        </p:txBody>
      </p:sp>
      <p:sp>
        <p:nvSpPr>
          <p:cNvPr id="27" name="Disco magnético 26"/>
          <p:cNvSpPr/>
          <p:nvPr/>
        </p:nvSpPr>
        <p:spPr>
          <a:xfrm>
            <a:off x="2771223" y="5225217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DGL</a:t>
            </a:r>
            <a:endParaRPr lang="es-AR" dirty="0"/>
          </a:p>
        </p:txBody>
      </p:sp>
      <p:sp>
        <p:nvSpPr>
          <p:cNvPr id="28" name="Disco magnético 27"/>
          <p:cNvSpPr/>
          <p:nvPr/>
        </p:nvSpPr>
        <p:spPr>
          <a:xfrm>
            <a:off x="9415722" y="1936017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SALAS ESP.</a:t>
            </a:r>
            <a:endParaRPr lang="es-AR" dirty="0"/>
          </a:p>
        </p:txBody>
      </p:sp>
      <p:sp>
        <p:nvSpPr>
          <p:cNvPr id="29" name="Disco magnético 28"/>
          <p:cNvSpPr/>
          <p:nvPr/>
        </p:nvSpPr>
        <p:spPr>
          <a:xfrm>
            <a:off x="4996262" y="6050685"/>
            <a:ext cx="914400" cy="611023"/>
          </a:xfrm>
          <a:prstGeom prst="flowChartMagneticDisk">
            <a:avLst/>
          </a:prstGeom>
          <a:solidFill>
            <a:srgbClr val="7BB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AT</a:t>
            </a:r>
            <a:endParaRPr lang="es-AR" dirty="0"/>
          </a:p>
        </p:txBody>
      </p:sp>
      <p:cxnSp>
        <p:nvCxnSpPr>
          <p:cNvPr id="36" name="Conector angular 35"/>
          <p:cNvCxnSpPr>
            <a:stCxn id="11" idx="4"/>
            <a:endCxn id="28" idx="2"/>
          </p:cNvCxnSpPr>
          <p:nvPr/>
        </p:nvCxnSpPr>
        <p:spPr>
          <a:xfrm flipV="1">
            <a:off x="6144563" y="2241529"/>
            <a:ext cx="3271159" cy="1277946"/>
          </a:xfrm>
          <a:prstGeom prst="bentConnector3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>
            <a:stCxn id="11" idx="3"/>
            <a:endCxn id="22" idx="0"/>
          </p:cNvCxnSpPr>
          <p:nvPr/>
        </p:nvCxnSpPr>
        <p:spPr>
          <a:xfrm flipH="1">
            <a:off x="5395117" y="4017904"/>
            <a:ext cx="10956" cy="405436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r 49"/>
          <p:cNvCxnSpPr>
            <a:stCxn id="22" idx="2"/>
            <a:endCxn id="19" idx="4"/>
          </p:cNvCxnSpPr>
          <p:nvPr/>
        </p:nvCxnSpPr>
        <p:spPr>
          <a:xfrm rot="10800000">
            <a:off x="3931781" y="3105102"/>
            <a:ext cx="1006137" cy="1420077"/>
          </a:xfrm>
          <a:prstGeom prst="bentConnector3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>
            <a:stCxn id="23" idx="4"/>
            <a:endCxn id="21" idx="2"/>
          </p:cNvCxnSpPr>
          <p:nvPr/>
        </p:nvCxnSpPr>
        <p:spPr>
          <a:xfrm>
            <a:off x="7417099" y="4543138"/>
            <a:ext cx="650382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>
            <a:stCxn id="11" idx="1"/>
          </p:cNvCxnSpPr>
          <p:nvPr/>
        </p:nvCxnSpPr>
        <p:spPr>
          <a:xfrm flipV="1">
            <a:off x="5406073" y="2394857"/>
            <a:ext cx="0" cy="62618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 flipH="1">
            <a:off x="1777425" y="2394857"/>
            <a:ext cx="3617692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>
            <a:endCxn id="20" idx="1"/>
          </p:cNvCxnSpPr>
          <p:nvPr/>
        </p:nvCxnSpPr>
        <p:spPr>
          <a:xfrm>
            <a:off x="1805442" y="2394857"/>
            <a:ext cx="0" cy="40602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 flipV="1">
            <a:off x="5467976" y="1562477"/>
            <a:ext cx="15933" cy="150844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>
            <a:stCxn id="3" idx="4"/>
          </p:cNvCxnSpPr>
          <p:nvPr/>
        </p:nvCxnSpPr>
        <p:spPr>
          <a:xfrm flipH="1" flipV="1">
            <a:off x="4569509" y="1562477"/>
            <a:ext cx="3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>
            <a:stCxn id="3" idx="4"/>
          </p:cNvCxnSpPr>
          <p:nvPr/>
        </p:nvCxnSpPr>
        <p:spPr>
          <a:xfrm flipV="1">
            <a:off x="4569542" y="1562477"/>
            <a:ext cx="914367" cy="1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  <a:headEnd w="sm" len="sm"/>
            <a:tailEnd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>
            <a:off x="6144563" y="3815140"/>
            <a:ext cx="3835320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/>
          <p:cNvCxnSpPr>
            <a:endCxn id="24" idx="1"/>
          </p:cNvCxnSpPr>
          <p:nvPr/>
        </p:nvCxnSpPr>
        <p:spPr>
          <a:xfrm>
            <a:off x="9979883" y="3815140"/>
            <a:ext cx="0" cy="422487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/>
          <p:cNvCxnSpPr>
            <a:stCxn id="11" idx="2"/>
          </p:cNvCxnSpPr>
          <p:nvPr/>
        </p:nvCxnSpPr>
        <p:spPr>
          <a:xfrm flipH="1" flipV="1">
            <a:off x="4112342" y="3519474"/>
            <a:ext cx="555240" cy="1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89"/>
          <p:cNvCxnSpPr/>
          <p:nvPr/>
        </p:nvCxnSpPr>
        <p:spPr>
          <a:xfrm>
            <a:off x="4112342" y="3519474"/>
            <a:ext cx="0" cy="2836722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/>
          <p:cNvCxnSpPr>
            <a:endCxn id="29" idx="2"/>
          </p:cNvCxnSpPr>
          <p:nvPr/>
        </p:nvCxnSpPr>
        <p:spPr>
          <a:xfrm>
            <a:off x="4112342" y="6356196"/>
            <a:ext cx="883920" cy="1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/>
          <p:cNvCxnSpPr>
            <a:stCxn id="22" idx="4"/>
            <a:endCxn id="23" idx="2"/>
          </p:cNvCxnSpPr>
          <p:nvPr/>
        </p:nvCxnSpPr>
        <p:spPr>
          <a:xfrm>
            <a:off x="5852317" y="4525178"/>
            <a:ext cx="650382" cy="1796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angular 101"/>
          <p:cNvCxnSpPr>
            <a:stCxn id="20" idx="4"/>
            <a:endCxn id="27" idx="2"/>
          </p:cNvCxnSpPr>
          <p:nvPr/>
        </p:nvCxnSpPr>
        <p:spPr>
          <a:xfrm>
            <a:off x="2262642" y="3106389"/>
            <a:ext cx="508581" cy="2424340"/>
          </a:xfrm>
          <a:prstGeom prst="bentConnector3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/>
          <p:cNvCxnSpPr>
            <a:stCxn id="19" idx="3"/>
          </p:cNvCxnSpPr>
          <p:nvPr/>
        </p:nvCxnSpPr>
        <p:spPr>
          <a:xfrm>
            <a:off x="3474580" y="3410612"/>
            <a:ext cx="0" cy="165487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108"/>
          <p:cNvCxnSpPr/>
          <p:nvPr/>
        </p:nvCxnSpPr>
        <p:spPr>
          <a:xfrm>
            <a:off x="3474580" y="5065486"/>
            <a:ext cx="5050101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cto 112"/>
          <p:cNvCxnSpPr>
            <a:stCxn id="21" idx="3"/>
          </p:cNvCxnSpPr>
          <p:nvPr/>
        </p:nvCxnSpPr>
        <p:spPr>
          <a:xfrm>
            <a:off x="8524681" y="4848649"/>
            <a:ext cx="0" cy="216837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5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40" y="1034880"/>
            <a:ext cx="3242867" cy="31684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707" y="1034880"/>
            <a:ext cx="2918180" cy="21852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574" y="1034880"/>
            <a:ext cx="3457156" cy="33166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273" y="3860593"/>
            <a:ext cx="3456346" cy="23764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943" y="3860592"/>
            <a:ext cx="3384254" cy="2376401"/>
          </a:xfrm>
          <a:prstGeom prst="rect">
            <a:avLst/>
          </a:prstGeom>
        </p:spPr>
      </p:pic>
      <p:pic>
        <p:nvPicPr>
          <p:cNvPr id="8" name="image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82" r="-18" b="-82"/>
          <a:stretch>
            <a:fillRect/>
          </a:stretch>
        </p:blipFill>
        <p:spPr bwMode="auto">
          <a:xfrm>
            <a:off x="340617" y="341368"/>
            <a:ext cx="2166610" cy="45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7277100" y="280241"/>
            <a:ext cx="46815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VII Encuentro Nacional de Catalogadores :    </a:t>
            </a:r>
            <a:r>
              <a:rPr lang="es-AR" sz="2800" b="1" dirty="0"/>
              <a:t/>
            </a:r>
            <a:br>
              <a:rPr lang="es-AR" sz="2800" b="1" dirty="0"/>
            </a:br>
            <a:r>
              <a:rPr lang="es-AR" sz="1200" dirty="0"/>
              <a:t>Actualidad y perspectivas de los servicios técnicos en Argentina</a:t>
            </a:r>
            <a:br>
              <a:rPr lang="es-AR" sz="1200" dirty="0"/>
            </a:b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17532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1149</Words>
  <Application>Microsoft Office PowerPoint</Application>
  <PresentationFormat>Panorámica</PresentationFormat>
  <Paragraphs>161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Mangal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VII Encuentro Nacional de Catalogadores :    Actualidad y perspectivas de los servicios técnicos en Argentina</vt:lpstr>
      <vt:lpstr>VII Encuentro Nacional de Catalogadores :    Actualidad y perspectivas de los servicios técnicos en Argentina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Garcia</dc:creator>
  <cp:lastModifiedBy>Elsa Rapetti</cp:lastModifiedBy>
  <cp:revision>88</cp:revision>
  <cp:lastPrinted>2019-10-01T17:29:29Z</cp:lastPrinted>
  <dcterms:created xsi:type="dcterms:W3CDTF">2019-09-27T16:49:05Z</dcterms:created>
  <dcterms:modified xsi:type="dcterms:W3CDTF">2019-10-01T17:31:32Z</dcterms:modified>
</cp:coreProperties>
</file>